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Dancing Script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ancingScrip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schemas.openxmlformats.org/officeDocument/2006/relationships/font" Target="fonts/DancingScript-regular.fnt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hange.org/p/department-of-education-increase-the-amount-of-foreign-language-curriculum-in-the-united-states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282725"/>
            <a:ext cx="8520600" cy="176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The Importance of Foreign Language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479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Lauren Falls</a:t>
            </a:r>
          </a:p>
        </p:txBody>
      </p:sp>
      <p:pic>
        <p:nvPicPr>
          <p:cNvPr descr="Flag_of_Germany.svg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250" y="3421050"/>
            <a:ext cx="2053350" cy="123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nish_flag2.jpg"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40823"/>
            <a:ext cx="2133700" cy="1312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pan-flag.gif"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6400" y="85451"/>
            <a:ext cx="1931195" cy="131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-75450" y="0"/>
            <a:ext cx="91440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Resources to help you learn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8025" y="686100"/>
            <a:ext cx="2263500" cy="4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</a:rPr>
              <a:t>German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Duolingo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     Dict.cc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Goethe Institute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FluentU German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   Babbel.com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German is Easy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 vocabulix.com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 u="sng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</a:rPr>
              <a:t>Youtube Channels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 Easy German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Get Germanized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Deutsch Happen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048975" y="686100"/>
            <a:ext cx="29175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</a:rPr>
              <a:t>French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Duolingo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Dict.cc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FluentU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Bonjour de France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Babbel.com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Frenchassistant.com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conjugator.reverso.net/conjugation-french.html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 u="sng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</a:rPr>
              <a:t>Youtube Channels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Easy French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FrenchPod101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Learn French with Vincent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855775" y="686100"/>
            <a:ext cx="2540700" cy="4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</a:rPr>
              <a:t>Spanish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Duolingo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Dict.cc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  FluentU Spanish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Babbel.com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           Fluencia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 Speakinglatino.com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vocabulix.com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</a:t>
            </a:r>
            <a:r>
              <a:rPr lang="en" sz="1800" u="sng">
                <a:solidFill>
                  <a:srgbClr val="FFFFFF"/>
                </a:solidFill>
              </a:rPr>
              <a:t>Youtube Channels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Senor Jordan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 Professor Jason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Easy Spanish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0" y="0"/>
            <a:ext cx="9144000" cy="104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What are the benefits of learning a second language?</a:t>
            </a:r>
          </a:p>
        </p:txBody>
      </p:sp>
      <p:pic>
        <p:nvPicPr>
          <p:cNvPr descr="main-qimg-c571adc3a88d9f8e430f0230279c6972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25" y="715738"/>
            <a:ext cx="3628774" cy="2408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-test-exam-27815717.jpg" id="65" name="Shape 65"/>
          <p:cNvPicPr preferRelativeResize="0"/>
          <p:nvPr/>
        </p:nvPicPr>
        <p:blipFill rotWithShape="1">
          <a:blip r:embed="rId4">
            <a:alphaModFix/>
          </a:blip>
          <a:srcRect b="8231" l="0" r="0" t="0"/>
          <a:stretch/>
        </p:blipFill>
        <p:spPr>
          <a:xfrm>
            <a:off x="6012725" y="603625"/>
            <a:ext cx="3017699" cy="2960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674" y="2577999"/>
            <a:ext cx="3628774" cy="24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9425" y="-56199"/>
            <a:ext cx="10500224" cy="519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125" y="0"/>
            <a:ext cx="91440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Dancing Script"/>
                <a:ea typeface="Dancing Script"/>
                <a:cs typeface="Dancing Script"/>
                <a:sym typeface="Dancing Script"/>
              </a:rPr>
              <a:t>Economic Benefits </a:t>
            </a:r>
          </a:p>
        </p:txBody>
      </p:sp>
      <p:pic>
        <p:nvPicPr>
          <p:cNvPr descr="image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075" y="2221434"/>
            <a:ext cx="4163974" cy="2216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! | Pretty self-explanatory. A heap full of money. Yes,… | Flickr"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75" y="868127"/>
            <a:ext cx="4047925" cy="30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0" y="0"/>
            <a:ext cx="91440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Here’s what teachers at MPHS had to say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98525" y="686100"/>
            <a:ext cx="3999900" cy="416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Mrs. Davis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“It opens up all parts of your brain allowing you to be smarter in other areas, and </a:t>
            </a:r>
            <a:r>
              <a:rPr lang="en"/>
              <a:t>you're</a:t>
            </a:r>
            <a:r>
              <a:rPr lang="en"/>
              <a:t> more cultural aware.”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“There should be more foreign language requirements.”</a:t>
            </a:r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794675" y="686100"/>
            <a:ext cx="4159200" cy="264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Mrs. Ramereiz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“The biggest benefit of learning a language is that it allows you to communicate with other people.”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“In Europe being bilingual or </a:t>
            </a:r>
            <a:r>
              <a:rPr lang="en"/>
              <a:t>multilingual</a:t>
            </a:r>
            <a:r>
              <a:rPr lang="en"/>
              <a:t> is praised, as in  some parts of America </a:t>
            </a:r>
            <a:r>
              <a:rPr lang="en"/>
              <a:t>multilingualism</a:t>
            </a:r>
            <a:r>
              <a:rPr lang="en"/>
              <a:t> is looked down upon. Younger children learn </a:t>
            </a:r>
            <a:r>
              <a:rPr lang="en"/>
              <a:t>languages</a:t>
            </a:r>
            <a:r>
              <a:rPr lang="en"/>
              <a:t> faster, and are more open to different cultures.”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Certain_subjects_are_seeing_a_teacher_sh_0_38618405_ver1.0_640_480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825" y="2846674"/>
            <a:ext cx="3814849" cy="21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0"/>
            <a:ext cx="91440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The Current Standards</a:t>
            </a:r>
          </a:p>
        </p:txBody>
      </p:sp>
      <p:pic>
        <p:nvPicPr>
          <p:cNvPr descr="G_I Tech Logo Final _MP_adj1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000" y="1464474"/>
            <a:ext cx="3871600" cy="22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360387" y="2163000"/>
            <a:ext cx="7986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</p:txBody>
      </p:sp>
      <p:pic>
        <p:nvPicPr>
          <p:cNvPr descr="flags.jpg"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75" y="1464450"/>
            <a:ext cx="4157674" cy="234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803825" y="15275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Standards in France</a:t>
            </a:r>
          </a:p>
        </p:txBody>
      </p:sp>
      <p:pic>
        <p:nvPicPr>
          <p:cNvPr descr="French flag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2547325" cy="127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idx="1" type="body"/>
          </p:nvPr>
        </p:nvSpPr>
        <p:spPr>
          <a:xfrm>
            <a:off x="185924" y="1527950"/>
            <a:ext cx="3033300" cy="15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Char char="★"/>
            </a:pPr>
            <a:r>
              <a:rPr lang="en" sz="1400"/>
              <a:t>Students are </a:t>
            </a:r>
            <a:r>
              <a:rPr b="1" lang="en" sz="1400"/>
              <a:t>required</a:t>
            </a:r>
            <a:r>
              <a:rPr lang="en" sz="1400"/>
              <a:t> to be proficient in two language in both  </a:t>
            </a:r>
            <a:r>
              <a:rPr b="1" lang="en" sz="1400"/>
              <a:t>general </a:t>
            </a:r>
            <a:r>
              <a:rPr lang="en" sz="1400"/>
              <a:t>secondary school </a:t>
            </a:r>
            <a:r>
              <a:rPr b="1" lang="en" sz="1400"/>
              <a:t>and technical</a:t>
            </a:r>
            <a:r>
              <a:rPr lang="en" sz="1400"/>
              <a:t> secondary school.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descr="WENR-0915-CountryProfile-France-v2.png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225" y="1075850"/>
            <a:ext cx="5821725" cy="38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-75450" y="0"/>
            <a:ext cx="92934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Why is this a problem?</a:t>
            </a:r>
          </a:p>
        </p:txBody>
      </p:sp>
      <p:pic>
        <p:nvPicPr>
          <p:cNvPr descr="3369685120_8cc32090c4.jp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00" y="686100"/>
            <a:ext cx="3732600" cy="312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positphotos_106407508-stock-photo-red-arrow-pointing-down.jp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374" y="1917974"/>
            <a:ext cx="4201473" cy="28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25" y="0"/>
            <a:ext cx="91440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Dancing Script"/>
                <a:ea typeface="Dancing Script"/>
                <a:cs typeface="Dancing Script"/>
                <a:sym typeface="Dancing Script"/>
              </a:rPr>
              <a:t>What can we do about it?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415575" y="686100"/>
            <a:ext cx="44895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https://www.change.org/p/department-of-education-increase-the-amount-of-foreign-language-curriculum-in-the-united-states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descr="1218.png"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85" y="686099"/>
            <a:ext cx="3211413" cy="41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